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4" r:id="rId9"/>
    <p:sldId id="263" r:id="rId10"/>
    <p:sldId id="265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7" r:id="rId21"/>
    <p:sldId id="278" r:id="rId22"/>
    <p:sldId id="279" r:id="rId23"/>
    <p:sldId id="276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6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1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53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10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8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5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4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0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6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11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7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5E06A-3D25-4FC0-99FB-F460AA1347D2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4AEF-7F08-415B-9922-AF34F10C99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14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k.com/video-27532326_456239783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vk.com/video-93270119_456240759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vk.com/video-58344138_166022829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k.com/video-13911008_456239348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vk.com/video-228719543_456239234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k.com/video-227712684_456239436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3.xml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vk.com/video440083018_456239719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kvideo.ru/video33038036_456253649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55" t="-2942"/>
          <a:stretch/>
        </p:blipFill>
        <p:spPr>
          <a:xfrm flipH="1">
            <a:off x="5436514" y="-298536"/>
            <a:ext cx="7014139" cy="7045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9073">
            <a:off x="4487962" y="4987138"/>
            <a:ext cx="3255016" cy="2169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7856">
            <a:off x="5223695" y="5426046"/>
            <a:ext cx="1567204" cy="15672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55" t="-2942"/>
          <a:stretch/>
        </p:blipFill>
        <p:spPr>
          <a:xfrm>
            <a:off x="-269811" y="-299330"/>
            <a:ext cx="7014139" cy="704588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057035" y="2089648"/>
            <a:ext cx="8116865" cy="349476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911" y="2179617"/>
            <a:ext cx="7220814" cy="10579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715" y="3112417"/>
            <a:ext cx="5028571" cy="67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715" y="3644718"/>
            <a:ext cx="5028571" cy="7047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9431" y="39298"/>
            <a:ext cx="5812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учреждение культуры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«Тульская библиотечная система»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Центральная городская библиотека им. Л. Н. Толстого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918" y="4799185"/>
            <a:ext cx="7027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Виртуальная книжная выставка</a:t>
            </a:r>
            <a:endParaRPr lang="ru-RU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4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0663" y="738003"/>
            <a:ext cx="10350674" cy="538199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92439" y="745687"/>
            <a:ext cx="960711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Герои 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пера: </a:t>
            </a:r>
          </a:p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Портреты поэтов-фронтовиков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418" y="0"/>
            <a:ext cx="4743165" cy="1471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24418" y="5386879"/>
            <a:ext cx="4743165" cy="1471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0233" y="3248176"/>
            <a:ext cx="6751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 знаю, никакой моей вины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том, что другие не пришли с войны,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том, что они — кто старше, кто моложе —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Остались там, и не о том же речь,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я их мог, но не сумел сберечь, —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Речь не о том, но всё же, всё же, всё же… 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(А. Твардовский)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11" y="2050222"/>
            <a:ext cx="2511179" cy="16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12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27" y="425885"/>
            <a:ext cx="62410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Эдуард Аркадьевич Асадов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(7 сентября 1923,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Туркменская ССР — 21 апреля 2004, Одинцово, Московская область) — советский поэт и прозаик.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восьмилетнем возрасте написал своё первое стихотворение. После смерти отца в 1929 году семья переехала в Свердловск к деду. С 1939 года Асадов жил в Москве, где окончил школу в 1941 году. Через неделю после выпускного вечера началась Великая Отечественная война, и он ушёл добровольцем на фронт.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мае 1944 года в боях за Севастополь был тяжело ранен, потерял зрение и с того времени появлялся на публике с чёрной повязкой на глазах. В 1946 году Эдуард поступил в Литературный институт им. А.М. Горького, который с отличием окончил в 1951 году. Тогда же опубликовал первый сборник стихов «Светлая дорога» и был принят в Союз писателей. В последующие годы вышло немало книг и сборников со стихами поэта. Он автор 47 книг. Асадов писал не только лирические стихи и поэмы, но и прозу (рассказы «Зарницы войны», «Разведчица Саша», повесть «Фронтовая весна»), переводил стихи поэтов Азербайджана, Башкирии, Грузии, Калмыкии, Казахстана, Узбекистана.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45" y="425885"/>
            <a:ext cx="4523462" cy="603128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4073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99683" y="623255"/>
            <a:ext cx="4235363" cy="613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День Победы. И в огнях салюта</a:t>
            </a:r>
            <a:br>
              <a:rPr lang="ru-RU" b="1" dirty="0"/>
            </a:br>
            <a:r>
              <a:rPr lang="ru-RU" b="1" dirty="0"/>
              <a:t>Будто гром: — Запомните навек,</a:t>
            </a:r>
            <a:br>
              <a:rPr lang="ru-RU" b="1" dirty="0"/>
            </a:br>
            <a:r>
              <a:rPr lang="ru-RU" b="1" dirty="0"/>
              <a:t>Что в сраженьях каждую минуту,</a:t>
            </a:r>
            <a:br>
              <a:rPr lang="ru-RU" b="1" dirty="0"/>
            </a:br>
            <a:r>
              <a:rPr lang="ru-RU" b="1" dirty="0"/>
              <a:t>Да, буквально каждую минуту</a:t>
            </a:r>
            <a:br>
              <a:rPr lang="ru-RU" b="1" dirty="0"/>
            </a:br>
            <a:r>
              <a:rPr lang="ru-RU" b="1" dirty="0"/>
              <a:t>Погибало десять человек!</a:t>
            </a:r>
          </a:p>
          <a:p>
            <a:r>
              <a:rPr lang="ru-RU" b="1" dirty="0"/>
              <a:t>Как понять и как осмыслить это:</a:t>
            </a:r>
            <a:br>
              <a:rPr lang="ru-RU" b="1" dirty="0"/>
            </a:br>
            <a:r>
              <a:rPr lang="ru-RU" b="1" dirty="0"/>
              <a:t>Десять крепких, бодрых, молодых,</a:t>
            </a:r>
            <a:br>
              <a:rPr lang="ru-RU" b="1" dirty="0"/>
            </a:br>
            <a:r>
              <a:rPr lang="ru-RU" b="1" dirty="0"/>
              <a:t>Полных веры, радости и света</a:t>
            </a:r>
            <a:br>
              <a:rPr lang="ru-RU" b="1" dirty="0"/>
            </a:br>
            <a:r>
              <a:rPr lang="ru-RU" b="1" dirty="0"/>
              <a:t>И живых, отчаянно живых!</a:t>
            </a:r>
          </a:p>
          <a:p>
            <a:r>
              <a:rPr lang="ru-RU" b="1" dirty="0"/>
              <a:t>У любого где-то дом иль хата,</a:t>
            </a:r>
            <a:br>
              <a:rPr lang="ru-RU" b="1" dirty="0"/>
            </a:br>
            <a:r>
              <a:rPr lang="ru-RU" b="1" dirty="0"/>
              <a:t>Где-то сад, река, знакомый смех,</a:t>
            </a:r>
            <a:br>
              <a:rPr lang="ru-RU" b="1" dirty="0"/>
            </a:br>
            <a:r>
              <a:rPr lang="ru-RU" b="1" dirty="0"/>
              <a:t>Мать, жена… А если неженатый,</a:t>
            </a:r>
            <a:br>
              <a:rPr lang="ru-RU" b="1" dirty="0"/>
            </a:br>
            <a:r>
              <a:rPr lang="ru-RU" b="1" dirty="0"/>
              <a:t>То девчонка — лучшая из всех.</a:t>
            </a:r>
          </a:p>
          <a:p>
            <a:r>
              <a:rPr lang="ru-RU" b="1" dirty="0"/>
              <a:t>На восьми фронтах моей отчизны</a:t>
            </a:r>
            <a:br>
              <a:rPr lang="ru-RU" b="1" dirty="0"/>
            </a:br>
            <a:r>
              <a:rPr lang="ru-RU" b="1" dirty="0"/>
              <a:t>Уносил войны водоворот</a:t>
            </a:r>
            <a:br>
              <a:rPr lang="ru-RU" b="1" dirty="0"/>
            </a:br>
            <a:r>
              <a:rPr lang="ru-RU" b="1" dirty="0"/>
              <a:t>Каждую минуту десять жизней,</a:t>
            </a:r>
            <a:br>
              <a:rPr lang="ru-RU" b="1" dirty="0"/>
            </a:br>
            <a:r>
              <a:rPr lang="ru-RU" b="1" dirty="0"/>
              <a:t>Значит, каждый час уже шестьсот!..</a:t>
            </a:r>
          </a:p>
          <a:p>
            <a:r>
              <a:rPr lang="ru-RU" b="1" dirty="0"/>
              <a:t>И вот так четыре горьких года,</a:t>
            </a:r>
            <a:br>
              <a:rPr lang="ru-RU" b="1" dirty="0"/>
            </a:br>
            <a:r>
              <a:rPr lang="ru-RU" b="1" dirty="0"/>
              <a:t>День за днем — невероятный счет!</a:t>
            </a:r>
            <a:br>
              <a:rPr lang="ru-RU" b="1" dirty="0"/>
            </a:br>
            <a:r>
              <a:rPr lang="ru-RU" b="1" dirty="0"/>
              <a:t>Ради нашей чести и свободы</a:t>
            </a:r>
            <a:br>
              <a:rPr lang="ru-RU" b="1" dirty="0"/>
            </a:br>
            <a:r>
              <a:rPr lang="ru-RU" b="1" dirty="0"/>
              <a:t>Все сумел и одолел народ.</a:t>
            </a:r>
          </a:p>
          <a:p>
            <a:pPr indent="457200" algn="just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8980" y="623255"/>
            <a:ext cx="4235363" cy="613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Мир пришел как дождь, как чудеса,</a:t>
            </a:r>
            <a:br>
              <a:rPr lang="ru-RU" b="1" dirty="0"/>
            </a:br>
            <a:r>
              <a:rPr lang="ru-RU" b="1" dirty="0"/>
              <a:t>Яркой синью душу </a:t>
            </a:r>
            <a:r>
              <a:rPr lang="ru-RU" b="1" dirty="0" err="1"/>
              <a:t>опаля</a:t>
            </a:r>
            <a:r>
              <a:rPr lang="ru-RU" b="1" dirty="0"/>
              <a:t>…</a:t>
            </a:r>
            <a:br>
              <a:rPr lang="ru-RU" b="1" dirty="0"/>
            </a:br>
            <a:r>
              <a:rPr lang="ru-RU" b="1" dirty="0"/>
              <a:t>В вешний вечер, в птичьи голоса,</a:t>
            </a:r>
            <a:br>
              <a:rPr lang="ru-RU" b="1" dirty="0"/>
            </a:br>
            <a:r>
              <a:rPr lang="ru-RU" b="1" dirty="0"/>
              <a:t>Облаков вздымая паруса,</a:t>
            </a:r>
            <a:br>
              <a:rPr lang="ru-RU" b="1" dirty="0"/>
            </a:br>
            <a:r>
              <a:rPr lang="ru-RU" b="1" dirty="0"/>
              <a:t>Как корабль плывет моя Земля.</a:t>
            </a:r>
          </a:p>
          <a:p>
            <a:r>
              <a:rPr lang="ru-RU" b="1" dirty="0"/>
              <a:t>И сейчас мне обратиться хочется</a:t>
            </a:r>
            <a:br>
              <a:rPr lang="ru-RU" b="1" dirty="0"/>
            </a:br>
            <a:r>
              <a:rPr lang="ru-RU" b="1" dirty="0"/>
              <a:t>К каждому, кто молод и горяч,</a:t>
            </a:r>
            <a:br>
              <a:rPr lang="ru-RU" b="1" dirty="0"/>
            </a:br>
            <a:r>
              <a:rPr lang="ru-RU" b="1" dirty="0"/>
              <a:t>Кто б ты ни был: летчик или врач.</a:t>
            </a:r>
            <a:br>
              <a:rPr lang="ru-RU" b="1" dirty="0"/>
            </a:br>
            <a:r>
              <a:rPr lang="ru-RU" b="1" dirty="0"/>
              <a:t>Педагог, студент или сверловщица…</a:t>
            </a:r>
          </a:p>
          <a:p>
            <a:r>
              <a:rPr lang="ru-RU" b="1" dirty="0"/>
              <a:t>Да, прекрасно думать о судьбе</a:t>
            </a:r>
            <a:br>
              <a:rPr lang="ru-RU" b="1" dirty="0"/>
            </a:br>
            <a:r>
              <a:rPr lang="ru-RU" b="1" dirty="0"/>
              <a:t>Очень яркой, честной и красивой.</a:t>
            </a:r>
            <a:br>
              <a:rPr lang="ru-RU" b="1" dirty="0"/>
            </a:br>
            <a:r>
              <a:rPr lang="ru-RU" b="1" dirty="0"/>
              <a:t>Но всегда ли мы к самим себе</a:t>
            </a:r>
            <a:br>
              <a:rPr lang="ru-RU" b="1" dirty="0"/>
            </a:br>
            <a:r>
              <a:rPr lang="ru-RU" b="1" dirty="0"/>
              <a:t>Подлинно строги и справедливы?</a:t>
            </a:r>
          </a:p>
          <a:p>
            <a:r>
              <a:rPr lang="ru-RU" b="1" dirty="0"/>
              <a:t>Ведь, кружась меж планов и идей,</a:t>
            </a:r>
            <a:br>
              <a:rPr lang="ru-RU" b="1" dirty="0"/>
            </a:br>
            <a:r>
              <a:rPr lang="ru-RU" b="1" dirty="0"/>
              <a:t>Мы нередко, честно говоря,</a:t>
            </a:r>
            <a:br>
              <a:rPr lang="ru-RU" b="1" dirty="0"/>
            </a:br>
            <a:r>
              <a:rPr lang="ru-RU" b="1" dirty="0"/>
              <a:t>Тратим время попросту зазря</a:t>
            </a:r>
            <a:br>
              <a:rPr lang="ru-RU" b="1" dirty="0"/>
            </a:br>
            <a:r>
              <a:rPr lang="ru-RU" b="1" dirty="0"/>
              <a:t>На десятки всяких мелочей.</a:t>
            </a:r>
          </a:p>
          <a:p>
            <a:r>
              <a:rPr lang="ru-RU" b="1" dirty="0"/>
              <a:t>На тряпье, на пустенькие книжки,</a:t>
            </a:r>
            <a:br>
              <a:rPr lang="ru-RU" b="1" dirty="0"/>
            </a:br>
            <a:r>
              <a:rPr lang="ru-RU" b="1" dirty="0"/>
              <a:t>На раздоры, где не прав никто,</a:t>
            </a:r>
            <a:br>
              <a:rPr lang="ru-RU" b="1" dirty="0"/>
            </a:br>
            <a:r>
              <a:rPr lang="ru-RU" b="1" dirty="0"/>
              <a:t>На танцульки, выпивки, страстишки,</a:t>
            </a:r>
            <a:br>
              <a:rPr lang="ru-RU" b="1" dirty="0"/>
            </a:br>
            <a:r>
              <a:rPr lang="ru-RU" b="1" dirty="0"/>
              <a:t>Господи, да мало ли на что!</a:t>
            </a:r>
          </a:p>
          <a:p>
            <a:pPr indent="457200" algn="just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43198" y="1713999"/>
            <a:ext cx="392774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Эдуард Асадов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«Помните»</a:t>
            </a:r>
          </a:p>
          <a:p>
            <a:pPr algn="ctr"/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(отрывок из стихотворения)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22" y="3771511"/>
            <a:ext cx="321918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Слушать стихотворение полностью:</a:t>
            </a:r>
          </a:p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vk.com/video-27532326_456239783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831" y="757525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402831" y="5248839"/>
            <a:ext cx="3076173" cy="9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6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827" y="973435"/>
            <a:ext cx="6062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Асадов, Эдуард Аркадьевич.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Полное собрание стихотворений в одном томе / Эдуард Асадов. - Москва 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Эксмо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2014. - 910, [1] с. - (Полное собрание сочинений). - 3000 (доп. тираж) экз. - ISBN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978-5-699-61145-4. –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 : непосредственный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827" y="3022373"/>
            <a:ext cx="6275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Любое из стихотворений Эдуарда Асадова - торжество смелых и благородных чувств, борьба за бескомпромиссную, трепетную и чистую любовь. Книга представляет собой полное собрание стихотворений, уже более полувека любимых читателями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1937" y="2665875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00" y="575448"/>
            <a:ext cx="3960265" cy="5987442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3872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313" y="315311"/>
            <a:ext cx="624109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Юлия Владимировна Друнина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(10 мая 1924, Москва — 21 ноября 1991, Советский Писатель, Подольский район, Московская область) — советская поэтесса.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 она писала еще школьницей. Когда началась Великая Отечественная война, Юле было 17 лет. Она пришла в добровольную санитарную дружину при Районном обществе Красного Креста, работала санитаркой, строила оборонительные сооружения под Можайском. После ранения поступила в Школу младших авиаспециалистов и, окончив ее, была направлена в штурмовой полк на Дальнем Востоке. Поехав на похороны отца, она не возвращается в свой полк, а получает направление на Западный фронт: воевала в Белоруссии, Прибалтике. После контузии в 1944 году была демобилизована. За боевые отличия была награждена орденом Красной звезды и медалью «За отвагу».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 стала главной темой стихов Юлии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Друниной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1945 году были опубликованы ее стихи в журнале «Знамя», в 1947 году она была принята в Союз писателей. В 1950-1980-х годах выходят сборники ее стихов: «Разговор с сердцем», «Ветер с фронта», «Современники», «Тревога», «В двух измерениях», «Я родом из детства», «Окопная звезда», «Не бывает любви несчастливой», «Бабье лето», «Солнце – на лето».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r="11438"/>
          <a:stretch/>
        </p:blipFill>
        <p:spPr>
          <a:xfrm>
            <a:off x="7322061" y="681083"/>
            <a:ext cx="4665135" cy="567591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8175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74084" y="1186129"/>
            <a:ext cx="42353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Я порою себя ощущаю связной</a:t>
            </a:r>
            <a:br>
              <a:rPr lang="ru-RU" b="1" dirty="0"/>
            </a:br>
            <a:r>
              <a:rPr lang="ru-RU" b="1" dirty="0"/>
              <a:t>Между теми, кто жив</a:t>
            </a:r>
            <a:br>
              <a:rPr lang="ru-RU" b="1" dirty="0"/>
            </a:br>
            <a:r>
              <a:rPr lang="ru-RU" b="1" dirty="0"/>
              <a:t>И кто отнят войной.</a:t>
            </a:r>
            <a:br>
              <a:rPr lang="ru-RU" b="1" dirty="0"/>
            </a:br>
            <a:r>
              <a:rPr lang="ru-RU" b="1" dirty="0"/>
              <a:t>И хотя пятилетки бегут</a:t>
            </a:r>
            <a:br>
              <a:rPr lang="ru-RU" b="1" dirty="0"/>
            </a:br>
            <a:r>
              <a:rPr lang="ru-RU" b="1" dirty="0"/>
              <a:t>Торопясь,</a:t>
            </a:r>
            <a:br>
              <a:rPr lang="ru-RU" b="1" dirty="0"/>
            </a:br>
            <a:r>
              <a:rPr lang="ru-RU" b="1" dirty="0"/>
              <a:t>Все тесней эта связь,</a:t>
            </a:r>
            <a:br>
              <a:rPr lang="ru-RU" b="1" dirty="0"/>
            </a:br>
            <a:r>
              <a:rPr lang="ru-RU" b="1" dirty="0"/>
              <a:t>Все прочней эта связь.</a:t>
            </a:r>
          </a:p>
          <a:p>
            <a:endParaRPr lang="ru-RU" b="1" dirty="0"/>
          </a:p>
          <a:p>
            <a:r>
              <a:rPr lang="ru-RU" b="1" dirty="0"/>
              <a:t>Я — связная.</a:t>
            </a:r>
            <a:br>
              <a:rPr lang="ru-RU" b="1" dirty="0"/>
            </a:br>
            <a:r>
              <a:rPr lang="ru-RU" b="1" dirty="0"/>
              <a:t>Пусть грохот сражения стих:</a:t>
            </a:r>
            <a:br>
              <a:rPr lang="ru-RU" b="1" dirty="0"/>
            </a:br>
            <a:r>
              <a:rPr lang="ru-RU" b="1" dirty="0"/>
              <a:t>Донесеньем из боя</a:t>
            </a:r>
            <a:br>
              <a:rPr lang="ru-RU" b="1" dirty="0"/>
            </a:br>
            <a:r>
              <a:rPr lang="ru-RU" b="1" dirty="0"/>
              <a:t>Остался мой стих —</a:t>
            </a:r>
            <a:br>
              <a:rPr lang="ru-RU" b="1" dirty="0"/>
            </a:br>
            <a:r>
              <a:rPr lang="ru-RU" b="1" dirty="0"/>
              <a:t>Из котлов окружений,</a:t>
            </a:r>
            <a:br>
              <a:rPr lang="ru-RU" b="1" dirty="0"/>
            </a:br>
            <a:r>
              <a:rPr lang="ru-RU" b="1" dirty="0"/>
              <a:t>Пропастей поражений</a:t>
            </a:r>
            <a:br>
              <a:rPr lang="ru-RU" b="1" dirty="0"/>
            </a:br>
            <a:r>
              <a:rPr lang="ru-RU" b="1" dirty="0"/>
              <a:t>И с великих плацдармов</a:t>
            </a:r>
            <a:br>
              <a:rPr lang="ru-RU" b="1" dirty="0"/>
            </a:br>
            <a:r>
              <a:rPr lang="ru-RU" b="1" dirty="0"/>
              <a:t>Победных сражений.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7468" y="2223795"/>
            <a:ext cx="42353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Я — связная.</a:t>
            </a:r>
            <a:br>
              <a:rPr lang="ru-RU" b="1" dirty="0"/>
            </a:br>
            <a:r>
              <a:rPr lang="ru-RU" b="1" dirty="0"/>
              <a:t>Бреду в партизанском лесу,</a:t>
            </a:r>
            <a:br>
              <a:rPr lang="ru-RU" b="1" dirty="0"/>
            </a:br>
            <a:r>
              <a:rPr lang="ru-RU" b="1" dirty="0"/>
              <a:t>От живых</a:t>
            </a:r>
            <a:br>
              <a:rPr lang="ru-RU" b="1" dirty="0"/>
            </a:br>
            <a:r>
              <a:rPr lang="ru-RU" b="1" dirty="0"/>
              <a:t>Донесенье погибшим несу:</a:t>
            </a:r>
            <a:br>
              <a:rPr lang="ru-RU" b="1" dirty="0"/>
            </a:br>
            <a:r>
              <a:rPr lang="ru-RU" b="1" dirty="0"/>
              <a:t>«Нет, ничто не забыто,</a:t>
            </a:r>
            <a:br>
              <a:rPr lang="ru-RU" b="1" dirty="0"/>
            </a:br>
            <a:r>
              <a:rPr lang="ru-RU" b="1" dirty="0"/>
              <a:t>Нет, никто не забыт,</a:t>
            </a:r>
            <a:br>
              <a:rPr lang="ru-RU" b="1" dirty="0"/>
            </a:br>
            <a:r>
              <a:rPr lang="ru-RU" b="1" dirty="0"/>
              <a:t>Даже тот,</a:t>
            </a:r>
            <a:br>
              <a:rPr lang="ru-RU" b="1" dirty="0"/>
            </a:br>
            <a:r>
              <a:rPr lang="ru-RU" b="1" dirty="0"/>
              <a:t>Кто в безвестной могиле лежит».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06649" y="1400369"/>
            <a:ext cx="473065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Юлия Друнина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«Я порою себя 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ощущаю связной»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37058" y="3732564"/>
            <a:ext cx="321918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Слушать стихотворение в исполнении самой поэтессы:</a:t>
            </a:r>
          </a:p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vk.com/video-93270119_456240759</a:t>
            </a:r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171" y="818857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957049" y="5269013"/>
            <a:ext cx="3076173" cy="9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1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827" y="879518"/>
            <a:ext cx="6062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Друнина, Юлия Владимировна.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На печаль я наложила вето / Юлия Друнина. - Москва 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Эксмо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-Пресс, 1998. - 525 с. 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фот. - ISBN 5-04-002230-1. – Текст : непосредственный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326" y="2383917"/>
            <a:ext cx="62755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изысканной книге собраны произведения выдающегося русского поэта Юлии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Друниной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(1924—1991), чье творчество оставило глубокий след в литературе XX века. В сборник вошли стихотворения, поэмы и проза, отражающие уникальный мир чувств и переживаний автора. Книга станет отличным источником вдохновения для ценителей поэзии и литературы. Она подойдет как для тех, кто уже знаком с творчеством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Друниной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для новых читателей, желающих открыть для себя яркий мир ее слов. Каждая страница приглашает в путешествие по внутренним мирам героев и авторских размышлений, позволяя читателю задуматься о вечных вопросах и переживаниях.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4967" y="2159069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55" y="140169"/>
            <a:ext cx="5458968" cy="685800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68861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313" y="365415"/>
            <a:ext cx="624109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Аркадьевич Светлов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(настоящая фамилия — Шейнкман) родился 17 (по старому стилю 4) июня 1903 года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Екатеринославе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(ныне Днепропетровск, Украина) в семье ремесленника.</a:t>
            </a:r>
          </a:p>
          <a:p>
            <a:pPr indent="45720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Публиковаться начал в 1917 году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екатеринославской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газете «Голос солдата». В 1919 году был назначен заведующим отделом печати Екатеринославского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губкома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комсомола. В 1920 году вступил добровольцем в Красную армию, принимал участие в Гражданской войне.</a:t>
            </a:r>
          </a:p>
          <a:p>
            <a:pPr indent="45720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Великой Отечественной войны Светлов был военным корреспондентом сначала газеты «Красная звезда» в Ленинграде (ныне Санкт-Петербург), затем — газет 1-й ударной армии Северо-Западного фронта «На разгром врага» и «Героический штурм». На войне Светлов писал стихи, корреспонденции, листовки, и впервые в жизни — очерки. Огромную популярность получило его стихотворение «Итальянец».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27" y="196193"/>
            <a:ext cx="4357335" cy="633026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5007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20739" y="590796"/>
            <a:ext cx="42353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Черный крест на груди итальянца,</a:t>
            </a:r>
            <a:br>
              <a:rPr lang="ru-RU" b="1" dirty="0"/>
            </a:br>
            <a:r>
              <a:rPr lang="ru-RU" b="1" dirty="0"/>
              <a:t>Ни резьбы, ни узора, ни глянца, -</a:t>
            </a:r>
            <a:br>
              <a:rPr lang="ru-RU" b="1" dirty="0"/>
            </a:br>
            <a:r>
              <a:rPr lang="ru-RU" b="1" dirty="0"/>
              <a:t>Небогатым семейством хранимый</a:t>
            </a:r>
            <a:br>
              <a:rPr lang="ru-RU" b="1" dirty="0"/>
            </a:br>
            <a:r>
              <a:rPr lang="ru-RU" b="1" dirty="0"/>
              <a:t>И единственным сыном носимый…</a:t>
            </a:r>
          </a:p>
          <a:p>
            <a:r>
              <a:rPr lang="ru-RU" b="1" dirty="0"/>
              <a:t>Молодой уроженец Неаполя!</a:t>
            </a:r>
            <a:br>
              <a:rPr lang="ru-RU" b="1" dirty="0"/>
            </a:br>
            <a:r>
              <a:rPr lang="ru-RU" b="1" dirty="0"/>
              <a:t>Что оставил в России ты на поле?</a:t>
            </a:r>
            <a:br>
              <a:rPr lang="ru-RU" b="1" dirty="0"/>
            </a:br>
            <a:r>
              <a:rPr lang="ru-RU" b="1" dirty="0"/>
              <a:t>Почему ты не мог быть счастливым</a:t>
            </a:r>
            <a:br>
              <a:rPr lang="ru-RU" b="1" dirty="0"/>
            </a:br>
            <a:r>
              <a:rPr lang="ru-RU" b="1" dirty="0"/>
              <a:t>Над родным знаменитым заливом?</a:t>
            </a:r>
          </a:p>
          <a:p>
            <a:r>
              <a:rPr lang="ru-RU" b="1" dirty="0"/>
              <a:t>Я, убивший тебя под Моздоком,</a:t>
            </a:r>
            <a:br>
              <a:rPr lang="ru-RU" b="1" dirty="0"/>
            </a:br>
            <a:r>
              <a:rPr lang="ru-RU" b="1" dirty="0"/>
              <a:t>Так мечтал о вулкане далеком!</a:t>
            </a:r>
            <a:br>
              <a:rPr lang="ru-RU" b="1" dirty="0"/>
            </a:br>
            <a:r>
              <a:rPr lang="ru-RU" b="1" dirty="0"/>
              <a:t>Как я грезил на волжском приволье</a:t>
            </a:r>
            <a:br>
              <a:rPr lang="ru-RU" b="1" dirty="0"/>
            </a:br>
            <a:r>
              <a:rPr lang="ru-RU" b="1" dirty="0"/>
              <a:t>Хоть разок прокатиться в гондоле!</a:t>
            </a:r>
          </a:p>
          <a:p>
            <a:r>
              <a:rPr lang="ru-RU" b="1" dirty="0"/>
              <a:t>Но ведь я не пришел с пистолетом</a:t>
            </a:r>
            <a:br>
              <a:rPr lang="ru-RU" b="1" dirty="0"/>
            </a:br>
            <a:r>
              <a:rPr lang="ru-RU" b="1" dirty="0"/>
              <a:t>Отнимать итальянское лето,</a:t>
            </a:r>
            <a:br>
              <a:rPr lang="ru-RU" b="1" dirty="0"/>
            </a:br>
            <a:r>
              <a:rPr lang="ru-RU" b="1" dirty="0"/>
              <a:t>Но ведь пули мои не свистели</a:t>
            </a:r>
            <a:br>
              <a:rPr lang="ru-RU" b="1" dirty="0"/>
            </a:br>
            <a:r>
              <a:rPr lang="ru-RU" b="1" dirty="0"/>
              <a:t>Над священной землей Рафаэля!</a:t>
            </a:r>
          </a:p>
          <a:p>
            <a:r>
              <a:rPr lang="ru-RU" b="1" dirty="0"/>
              <a:t>Здесь я выстрелил! Здесь, где родился,</a:t>
            </a:r>
            <a:br>
              <a:rPr lang="ru-RU" b="1" dirty="0"/>
            </a:br>
            <a:r>
              <a:rPr lang="ru-RU" b="1" dirty="0"/>
              <a:t>Где собой и друзьями гордился,</a:t>
            </a:r>
            <a:br>
              <a:rPr lang="ru-RU" b="1" dirty="0"/>
            </a:br>
            <a:r>
              <a:rPr lang="ru-RU" b="1" dirty="0"/>
              <a:t>Где былины о наших народах</a:t>
            </a:r>
            <a:br>
              <a:rPr lang="ru-RU" b="1" dirty="0"/>
            </a:br>
            <a:r>
              <a:rPr lang="ru-RU" b="1" dirty="0"/>
              <a:t>Никогда не звучат в переводах.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13579" y="1119619"/>
            <a:ext cx="342433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Михаил 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Светлов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«Итальянец»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5864" y="3478600"/>
            <a:ext cx="321918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Прослушать стихотворение:</a:t>
            </a:r>
          </a:p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vk.com/video-58344138_166022829</a:t>
            </a:r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264" y="483300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957049" y="5269013"/>
            <a:ext cx="3076173" cy="954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6305" y="1261909"/>
            <a:ext cx="40709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Разве среднего Дона излучина</a:t>
            </a:r>
            <a:br>
              <a:rPr lang="ru-RU" b="1" dirty="0"/>
            </a:br>
            <a:r>
              <a:rPr lang="ru-RU" b="1" dirty="0"/>
              <a:t>Иностранным ученым изучена?</a:t>
            </a:r>
            <a:br>
              <a:rPr lang="ru-RU" b="1" dirty="0"/>
            </a:br>
            <a:r>
              <a:rPr lang="ru-RU" b="1" dirty="0"/>
              <a:t>Нашу землю — Россию, </a:t>
            </a:r>
            <a:r>
              <a:rPr lang="ru-RU" b="1" dirty="0" err="1"/>
              <a:t>Расею</a:t>
            </a:r>
            <a:r>
              <a:rPr lang="ru-RU" b="1" dirty="0"/>
              <a:t> —</a:t>
            </a:r>
            <a:br>
              <a:rPr lang="ru-RU" b="1" dirty="0"/>
            </a:br>
            <a:r>
              <a:rPr lang="ru-RU" b="1" dirty="0"/>
              <a:t>Разве ты распахал и засеял?</a:t>
            </a:r>
          </a:p>
          <a:p>
            <a:r>
              <a:rPr lang="ru-RU" b="1" dirty="0"/>
              <a:t>Нет! Тебя привезли в эшелоне</a:t>
            </a:r>
            <a:br>
              <a:rPr lang="ru-RU" b="1" dirty="0"/>
            </a:br>
            <a:r>
              <a:rPr lang="ru-RU" b="1" dirty="0"/>
              <a:t>Для захвата далеких колоний,</a:t>
            </a:r>
            <a:br>
              <a:rPr lang="ru-RU" b="1" dirty="0"/>
            </a:br>
            <a:r>
              <a:rPr lang="ru-RU" b="1" dirty="0"/>
              <a:t>Чтобы крест из ларца из фамильного</a:t>
            </a:r>
            <a:br>
              <a:rPr lang="ru-RU" b="1" dirty="0"/>
            </a:br>
            <a:r>
              <a:rPr lang="ru-RU" b="1" dirty="0"/>
              <a:t>Вырастал до размеров могильного…</a:t>
            </a:r>
          </a:p>
          <a:p>
            <a:r>
              <a:rPr lang="ru-RU" b="1" dirty="0"/>
              <a:t>Я не дам свою родину вывезти</a:t>
            </a:r>
            <a:br>
              <a:rPr lang="ru-RU" b="1" dirty="0"/>
            </a:br>
            <a:r>
              <a:rPr lang="ru-RU" b="1" dirty="0"/>
              <a:t>За простор чужеземных морей!</a:t>
            </a:r>
            <a:br>
              <a:rPr lang="ru-RU" b="1" dirty="0"/>
            </a:br>
            <a:r>
              <a:rPr lang="ru-RU" b="1" dirty="0"/>
              <a:t>Я стреляю — и нет справедливости</a:t>
            </a:r>
            <a:br>
              <a:rPr lang="ru-RU" b="1" dirty="0"/>
            </a:br>
            <a:r>
              <a:rPr lang="ru-RU" b="1" dirty="0"/>
              <a:t>Справедливее пули моей!</a:t>
            </a:r>
          </a:p>
          <a:p>
            <a:r>
              <a:rPr lang="ru-RU" b="1" dirty="0"/>
              <a:t>Никогда ты здесь не жил и не был!..</a:t>
            </a:r>
            <a:br>
              <a:rPr lang="ru-RU" b="1" dirty="0"/>
            </a:br>
            <a:r>
              <a:rPr lang="ru-RU" b="1" dirty="0"/>
              <a:t>Но разбросано в снежных полях</a:t>
            </a:r>
            <a:br>
              <a:rPr lang="ru-RU" b="1" dirty="0"/>
            </a:br>
            <a:r>
              <a:rPr lang="ru-RU" b="1" dirty="0"/>
              <a:t>Итальянское синее небо,</a:t>
            </a:r>
            <a:br>
              <a:rPr lang="ru-RU" b="1" dirty="0"/>
            </a:br>
            <a:r>
              <a:rPr lang="ru-RU" b="1" dirty="0"/>
              <a:t>Застекленное в мертвых глазах…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289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759" y="883861"/>
            <a:ext cx="6062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Светлов, Михаил Аркадьевич.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Собрание сочинений : в 3 томах / М. А. Светлов ; авторы предисловия Б. И. Соловьев, Е. П.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Любарева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; примечания Е. П.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Любаревой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 - Москва : Художественная литература.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Т. 1 : Стихотворения и поэмы. Эпиграммы. Переводы. - 1974. - 781 с. : ил. – Текст : непосредственный.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842" y="2941690"/>
            <a:ext cx="6275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томе Собрания сочинений Михаила Светлова широко представлена его поэзия: стихотворения, поэмы, песни, эпиграммы, переводы. Наряду со зрелыми произведениями в том включены и до сих пор не входившие в его сборники ранние стихотворения, написанные подчас еще неопытной рукой, но дающие возможность увидеть стремительное формирование поэта.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1939" y="2635058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7852" l="2270" r="9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85" y="-160113"/>
            <a:ext cx="5163592" cy="685800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19785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599157" y="768283"/>
            <a:ext cx="9010388" cy="538199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6" y="-791553"/>
            <a:ext cx="10058400" cy="311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66800" y="4621779"/>
            <a:ext cx="10058400" cy="3119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414" y="1340285"/>
            <a:ext cx="8404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Monotype Corsiva" panose="03010101010201010101" pitchFamily="66" charset="0"/>
              </a:rPr>
              <a:t>Уважаемые читатели! Предлагаем Вашему вниманию виртуальную книжную выставку, которая поможет окунуться в мир поэзии</a:t>
            </a:r>
            <a:r>
              <a:rPr lang="ru-RU" sz="2400" dirty="0">
                <a:latin typeface="Monotype Corsiva" panose="03010101010201010101" pitchFamily="66" charset="0"/>
              </a:rPr>
              <a:t>, созданной в самом сердце Великой Отечественной войны — мире поэтов-фронтовиков. Эта эпоха оставила глубокий след не только в истории нашей страны, но и в сердце каждого, кто пережил те страшные события</a:t>
            </a:r>
            <a:r>
              <a:rPr lang="ru-RU" sz="2400" dirty="0" smtClean="0">
                <a:latin typeface="Monotype Corsiva" panose="03010101010201010101" pitchFamily="66" charset="0"/>
              </a:rPr>
              <a:t>.</a:t>
            </a:r>
          </a:p>
          <a:p>
            <a:pPr indent="457200" algn="just"/>
            <a:r>
              <a:rPr lang="ru-RU" sz="2400" dirty="0">
                <a:latin typeface="Monotype Corsiva" panose="03010101010201010101" pitchFamily="66" charset="0"/>
              </a:rPr>
              <a:t>Давайте посмотрим, какая глубокая и многослойная поэзия родилась из страха, боли и надежды, и как она помогает нам понять не только прошлое, но и </a:t>
            </a:r>
            <a:r>
              <a:rPr lang="ru-RU" sz="2400" dirty="0" smtClean="0">
                <a:latin typeface="Monotype Corsiva" panose="03010101010201010101" pitchFamily="66" charset="0"/>
              </a:rPr>
              <a:t>настоящее. Мы приглашаем Вас </a:t>
            </a:r>
            <a:r>
              <a:rPr lang="ru-RU" sz="2400" dirty="0">
                <a:latin typeface="Monotype Corsiva" panose="03010101010201010101" pitchFamily="66" charset="0"/>
              </a:rPr>
              <a:t>в это увлекательное путешествие по страницам истории и поэзии, чтобы познакомиться с теми, кто через свои строки оставил нам неоценимое наследие.</a:t>
            </a:r>
          </a:p>
        </p:txBody>
      </p:sp>
    </p:spTree>
    <p:extLst>
      <p:ext uri="{BB962C8B-B14F-4D97-AF65-F5344CB8AC3E}">
        <p14:creationId xmlns:p14="http://schemas.microsoft.com/office/powerpoint/2010/main" val="3921647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27" y="417152"/>
            <a:ext cx="624109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Трифонович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Твардовский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(21 июня 1910, хутор Загорье, Смоленская губерния — 18 декабря 1971, Москва) — русский советский писатель, поэт и прозаик, журналист, военный корреспондент. </a:t>
            </a:r>
          </a:p>
          <a:p>
            <a:pPr indent="457200"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Писать стихи начал рано: в 14 лет отважился послать их в смоленскую газету «Рабочий путь», где тогда работал М. Исаковский, который помог юному поэту напечататься. В 1936 была издана первая его крупная поэма «Страна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Муравия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Она получила широкую известность. В 1939 был призван в Красную Армию, участвовал в завоевании Западной Белоруссии. С началом войны с Финляндией уже в офицерском звании находился на фронте в качестве военного корреспондента. В годы Великой Отечественной войны работал во фронтовых газетах. </a:t>
            </a:r>
          </a:p>
          <a:p>
            <a:pPr indent="457200"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известное произведение Твардовского — поэма «Василий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Тёркин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 (1941–1945 гг.), «книга про бойца без начала и конца». В ней рассказывается об эпизодах из Великой Отечественной войны.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27" y="639245"/>
            <a:ext cx="4570885" cy="577132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0081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38176" y="662444"/>
            <a:ext cx="42353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Я убит подо Ржевом,</a:t>
            </a:r>
            <a:br>
              <a:rPr lang="ru-RU" b="1" dirty="0"/>
            </a:br>
            <a:r>
              <a:rPr lang="ru-RU" b="1" dirty="0"/>
              <a:t>В безыменном болоте,</a:t>
            </a:r>
            <a:br>
              <a:rPr lang="ru-RU" b="1" dirty="0"/>
            </a:br>
            <a:r>
              <a:rPr lang="ru-RU" b="1" dirty="0"/>
              <a:t>В пятой роте, на левом,</a:t>
            </a:r>
            <a:br>
              <a:rPr lang="ru-RU" b="1" dirty="0"/>
            </a:br>
            <a:r>
              <a:rPr lang="ru-RU" b="1" dirty="0"/>
              <a:t>При жестоком налете.</a:t>
            </a:r>
          </a:p>
          <a:p>
            <a:r>
              <a:rPr lang="ru-RU" b="1" dirty="0"/>
              <a:t>Я не слышал разрыва,</a:t>
            </a:r>
            <a:br>
              <a:rPr lang="ru-RU" b="1" dirty="0"/>
            </a:br>
            <a:r>
              <a:rPr lang="ru-RU" b="1" dirty="0"/>
              <a:t>Я не видел той вспышки, —</a:t>
            </a:r>
            <a:br>
              <a:rPr lang="ru-RU" b="1" dirty="0"/>
            </a:br>
            <a:r>
              <a:rPr lang="ru-RU" b="1" dirty="0"/>
              <a:t>Точно в пропасть с обрыва —</a:t>
            </a:r>
            <a:br>
              <a:rPr lang="ru-RU" b="1" dirty="0"/>
            </a:br>
            <a:r>
              <a:rPr lang="ru-RU" b="1" dirty="0"/>
              <a:t>И ни дна ни покрышки.</a:t>
            </a:r>
          </a:p>
          <a:p>
            <a:r>
              <a:rPr lang="ru-RU" b="1" dirty="0"/>
              <a:t>И во всем этом мире,</a:t>
            </a:r>
            <a:br>
              <a:rPr lang="ru-RU" b="1" dirty="0"/>
            </a:br>
            <a:r>
              <a:rPr lang="ru-RU" b="1" dirty="0"/>
              <a:t>До конца его дней,</a:t>
            </a:r>
            <a:br>
              <a:rPr lang="ru-RU" b="1" dirty="0"/>
            </a:br>
            <a:r>
              <a:rPr lang="ru-RU" b="1" dirty="0"/>
              <a:t>Ни петлички, ни лычки</a:t>
            </a:r>
            <a:br>
              <a:rPr lang="ru-RU" b="1" dirty="0"/>
            </a:br>
            <a:r>
              <a:rPr lang="ru-RU" b="1" dirty="0"/>
              <a:t>С гимнастерки моей.</a:t>
            </a:r>
          </a:p>
          <a:p>
            <a:r>
              <a:rPr lang="ru-RU" b="1" dirty="0"/>
              <a:t>Я — где корни слепые</a:t>
            </a:r>
            <a:br>
              <a:rPr lang="ru-RU" b="1" dirty="0"/>
            </a:br>
            <a:r>
              <a:rPr lang="ru-RU" b="1" dirty="0"/>
              <a:t>Ищут корма во тьме;</a:t>
            </a:r>
            <a:br>
              <a:rPr lang="ru-RU" b="1" dirty="0"/>
            </a:br>
            <a:r>
              <a:rPr lang="ru-RU" b="1" dirty="0"/>
              <a:t>Я — где с облачком пыли</a:t>
            </a:r>
            <a:br>
              <a:rPr lang="ru-RU" b="1" dirty="0"/>
            </a:br>
            <a:r>
              <a:rPr lang="ru-RU" b="1" dirty="0"/>
              <a:t>Ходит рожь на холме;</a:t>
            </a:r>
          </a:p>
          <a:p>
            <a:r>
              <a:rPr lang="ru-RU" b="1" dirty="0"/>
              <a:t>Я — где крик петушиный</a:t>
            </a:r>
            <a:br>
              <a:rPr lang="ru-RU" b="1" dirty="0"/>
            </a:br>
            <a:r>
              <a:rPr lang="ru-RU" b="1" dirty="0"/>
              <a:t>На заре по росе;</a:t>
            </a:r>
            <a:br>
              <a:rPr lang="ru-RU" b="1" dirty="0"/>
            </a:br>
            <a:r>
              <a:rPr lang="ru-RU" b="1" dirty="0"/>
              <a:t>Я — где ваши машины</a:t>
            </a:r>
            <a:br>
              <a:rPr lang="ru-RU" b="1" dirty="0"/>
            </a:br>
            <a:r>
              <a:rPr lang="ru-RU" b="1" dirty="0"/>
              <a:t>Воздух рвут на шоссе;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68057" y="1119619"/>
            <a:ext cx="351538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Александр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Твардовский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«Я убит подо </a:t>
            </a:r>
          </a:p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Ржевом»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54248" y="3920386"/>
            <a:ext cx="321918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Прослушать стихотворение полностью:</a:t>
            </a:r>
          </a:p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vk.com/video-13911008_456239348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264" y="483300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597264" y="5331276"/>
            <a:ext cx="3076173" cy="954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4905" y="662444"/>
            <a:ext cx="40709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Где травинку к травинке</a:t>
            </a:r>
            <a:br>
              <a:rPr lang="ru-RU" b="1" dirty="0"/>
            </a:br>
            <a:r>
              <a:rPr lang="ru-RU" b="1" dirty="0"/>
              <a:t>Речка травы прядет, —</a:t>
            </a:r>
            <a:br>
              <a:rPr lang="ru-RU" b="1" dirty="0"/>
            </a:br>
            <a:r>
              <a:rPr lang="ru-RU" b="1" dirty="0"/>
              <a:t>Там, куда на поминки</a:t>
            </a:r>
            <a:br>
              <a:rPr lang="ru-RU" b="1" dirty="0"/>
            </a:br>
            <a:r>
              <a:rPr lang="ru-RU" b="1" dirty="0"/>
              <a:t>Даже мать не придет.</a:t>
            </a:r>
          </a:p>
          <a:p>
            <a:r>
              <a:rPr lang="ru-RU" b="1" dirty="0"/>
              <a:t>Летом горького года</a:t>
            </a:r>
            <a:br>
              <a:rPr lang="ru-RU" b="1" dirty="0"/>
            </a:br>
            <a:r>
              <a:rPr lang="ru-RU" b="1" dirty="0"/>
              <a:t>Я убит. Для меня —</a:t>
            </a:r>
            <a:br>
              <a:rPr lang="ru-RU" b="1" dirty="0"/>
            </a:br>
            <a:r>
              <a:rPr lang="ru-RU" b="1" dirty="0"/>
              <a:t>Ни известий, ни сводок</a:t>
            </a:r>
            <a:br>
              <a:rPr lang="ru-RU" b="1" dirty="0"/>
            </a:br>
            <a:r>
              <a:rPr lang="ru-RU" b="1" dirty="0"/>
              <a:t>После этого дня.</a:t>
            </a:r>
          </a:p>
          <a:p>
            <a:r>
              <a:rPr lang="ru-RU" b="1" dirty="0"/>
              <a:t>Подсчитайте, живые,</a:t>
            </a:r>
            <a:br>
              <a:rPr lang="ru-RU" b="1" dirty="0"/>
            </a:br>
            <a:r>
              <a:rPr lang="ru-RU" b="1" dirty="0"/>
              <a:t>Сколько сроку назад</a:t>
            </a:r>
            <a:br>
              <a:rPr lang="ru-RU" b="1" dirty="0"/>
            </a:br>
            <a:r>
              <a:rPr lang="ru-RU" b="1" dirty="0"/>
              <a:t>Был на фронте впервые</a:t>
            </a:r>
            <a:br>
              <a:rPr lang="ru-RU" b="1" dirty="0"/>
            </a:br>
            <a:r>
              <a:rPr lang="ru-RU" b="1" dirty="0"/>
              <a:t>Назван вдруг Сталинград.</a:t>
            </a:r>
          </a:p>
          <a:p>
            <a:r>
              <a:rPr lang="ru-RU" b="1" dirty="0"/>
              <a:t>Фронт горел, не стихая,</a:t>
            </a:r>
            <a:br>
              <a:rPr lang="ru-RU" b="1" dirty="0"/>
            </a:br>
            <a:r>
              <a:rPr lang="ru-RU" b="1" dirty="0"/>
              <a:t>Как на теле рубец.</a:t>
            </a:r>
            <a:br>
              <a:rPr lang="ru-RU" b="1" dirty="0"/>
            </a:br>
            <a:r>
              <a:rPr lang="ru-RU" b="1" dirty="0"/>
              <a:t>Я убит и не знаю,</a:t>
            </a:r>
            <a:br>
              <a:rPr lang="ru-RU" b="1" dirty="0"/>
            </a:br>
            <a:r>
              <a:rPr lang="ru-RU" b="1" dirty="0"/>
              <a:t>Наш ли Ржев наконец?</a:t>
            </a:r>
          </a:p>
          <a:p>
            <a:r>
              <a:rPr lang="ru-RU" b="1" dirty="0"/>
              <a:t>Удержались ли наши</a:t>
            </a:r>
            <a:br>
              <a:rPr lang="ru-RU" b="1" dirty="0"/>
            </a:br>
            <a:r>
              <a:rPr lang="ru-RU" b="1" dirty="0"/>
              <a:t>Там, на Среднем Дону?..</a:t>
            </a:r>
            <a:br>
              <a:rPr lang="ru-RU" b="1" dirty="0"/>
            </a:br>
            <a:r>
              <a:rPr lang="ru-RU" b="1" dirty="0"/>
              <a:t>Этот месяц был страшен,</a:t>
            </a:r>
            <a:br>
              <a:rPr lang="ru-RU" b="1" dirty="0"/>
            </a:br>
            <a:r>
              <a:rPr lang="ru-RU" b="1" dirty="0"/>
              <a:t>Было все на кону.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88441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759" y="883861"/>
            <a:ext cx="6062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Твардовский, Александр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Трифонович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Стихотворения и поэмы : в 2 томах / А.Т. Твардовский. - Москва : Художественная литература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Т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 : Стихотворения. - 2-е издание, дополненное. - 1954. - 430 с. : ил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Текст : непосредственный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Т. 2 : Поэмы. - 2-е издание, дополненное. - 1954. - 382 с. – Текст : непосредственный.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118" y="3500598"/>
            <a:ext cx="6275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42899" y="2915186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54" y="575448"/>
            <a:ext cx="3941453" cy="608954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579326" y="3110330"/>
            <a:ext cx="627554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Прижизненное издание.</a:t>
            </a:r>
          </a:p>
          <a:p>
            <a:pPr indent="457200" algn="just"/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том настоящего издания вошли серии стихов "Сельская хроника", "Фронтовая хроника", "Послевоенные стихи", том предваряется автобиографией.</a:t>
            </a:r>
            <a:b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Второй 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 составляют поэмы "Страна </a:t>
            </a:r>
            <a:r>
              <a:rPr lang="ru-RU" sz="17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Муравия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", "Василий Теркин", "Дом у дороги" и "За далью - даль". В конце второго тома имеются приложения - авторский комментарий к "Стране </a:t>
            </a:r>
            <a:r>
              <a:rPr lang="ru-RU" sz="17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Муравии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 и ответы автора читателям "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Василия Теркина".</a:t>
            </a:r>
          </a:p>
          <a:p>
            <a:pPr indent="457200" algn="just"/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поэму "Страна </a:t>
            </a:r>
            <a:r>
              <a:rPr lang="ru-RU" sz="17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Муравия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 А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Т. Твардовскому </a:t>
            </a:r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присуждена Сталинская премия второй степени.</a:t>
            </a:r>
          </a:p>
        </p:txBody>
      </p:sp>
    </p:spTree>
    <p:extLst>
      <p:ext uri="{BB962C8B-B14F-4D97-AF65-F5344CB8AC3E}">
        <p14:creationId xmlns:p14="http://schemas.microsoft.com/office/powerpoint/2010/main" val="3880875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0663" y="738003"/>
            <a:ext cx="10350674" cy="538199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82804" y="1136394"/>
            <a:ext cx="622638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Слово 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и музыка: </a:t>
            </a:r>
          </a:p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Поэты-фронтовики </a:t>
            </a:r>
            <a:endParaRPr lang="ru-RU" sz="6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581D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на 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страницах песен</a:t>
            </a:r>
          </a:p>
          <a:p>
            <a:pPr algn="ctr"/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581D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418" y="0"/>
            <a:ext cx="4743165" cy="1471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24418" y="5386879"/>
            <a:ext cx="4743165" cy="1471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0232" y="3644050"/>
            <a:ext cx="6751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Горит и кружится планета,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нашей Родиною дым…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значит, нам нужна одна — Победа,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на всех — мы за ценой не постоим!  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(Б. Окуджава)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236">
            <a:off x="868173" y="2544552"/>
            <a:ext cx="2429693" cy="24296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764" flipH="1">
            <a:off x="8902626" y="2544552"/>
            <a:ext cx="2429693" cy="24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03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27" y="523945"/>
            <a:ext cx="62410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Константин Яковлевич Ваншенкин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(17 декабря 1925, Москва — 15 декабря 2012, Москва) — советский и российский поэт, автор слов популярных песен «Я люблю тебя, жизнь», «Алёша» и других. Лауреат Государственной премии СССР (1985) и Государственной премии Российской Федерации (2001).</a:t>
            </a:r>
          </a:p>
          <a:p>
            <a:pPr algn="just" fontAlgn="base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Первые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 Ваншенкин опубликовал еще на первом курсе института. Через три года вышла его книга – «Песня о часовых», тепло встреченная критиками. Одновременно в журнале «Новый мир» было напечатано стихотворение «Мальчишка», которое принесло Ваншенкину известность. Литературный институт он окончил в 1953 году уже знаменитым поэтом.</a:t>
            </a:r>
          </a:p>
          <a:p>
            <a:pPr algn="just" fontAlgn="base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1952 году вышел сборник его стихов «Подарок». В 1953 году – «Лирические стихи», в 1955 году – «Портрет друга», в 1957 году – «Волны», в 1959 году – «Лирика», в 1960 году – «Солдатская судьба: Стихи».</a:t>
            </a:r>
          </a:p>
          <a:p>
            <a:pPr algn="just" fontAlgn="base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На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 Константина Ваншенкина были написаны песни, музыку для многих из них создали Эдуард Колмановский и Ян Френкель. Его «визитной карточкой» стала песня «Я люблю тебя, жизнь».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80" y="584057"/>
            <a:ext cx="4421415" cy="578908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65617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09342" y="385445"/>
            <a:ext cx="44475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Белеет ли в поле пороша, пороша, пороша,</a:t>
            </a:r>
            <a:br>
              <a:rPr lang="ru-RU" b="1" dirty="0"/>
            </a:br>
            <a:r>
              <a:rPr lang="ru-RU" b="1" dirty="0"/>
              <a:t>Белеет ли в поле пороша иль гулкие ливни шумят,</a:t>
            </a:r>
            <a:br>
              <a:rPr lang="ru-RU" b="1" dirty="0"/>
            </a:br>
            <a:r>
              <a:rPr lang="ru-RU" b="1" dirty="0"/>
              <a:t>Стоит над горою </a:t>
            </a:r>
            <a:r>
              <a:rPr lang="ru-RU" b="1" dirty="0" err="1"/>
              <a:t>Алеша,Алеша</a:t>
            </a:r>
            <a:r>
              <a:rPr lang="ru-RU" b="1" dirty="0"/>
              <a:t>, Алеша,</a:t>
            </a:r>
            <a:br>
              <a:rPr lang="ru-RU" b="1" dirty="0"/>
            </a:br>
            <a:r>
              <a:rPr lang="ru-RU" b="1" dirty="0"/>
              <a:t>Стоит над горою Алеша - в Болгарии русский солдат.</a:t>
            </a:r>
          </a:p>
          <a:p>
            <a:r>
              <a:rPr lang="ru-RU" b="1" dirty="0"/>
              <a:t>И сердцу по-прежнему горько, по-прежнему горько,</a:t>
            </a:r>
            <a:br>
              <a:rPr lang="ru-RU" b="1" dirty="0"/>
            </a:br>
            <a:r>
              <a:rPr lang="ru-RU" b="1" dirty="0"/>
              <a:t>И сердцу по-прежнему горько, что после свинцовой пурги</a:t>
            </a:r>
            <a:br>
              <a:rPr lang="ru-RU" b="1" dirty="0"/>
            </a:br>
            <a:r>
              <a:rPr lang="ru-RU" b="1" dirty="0"/>
              <a:t>Из камня его гимнастерка, его гимнастерка,</a:t>
            </a:r>
            <a:br>
              <a:rPr lang="ru-RU" b="1" dirty="0"/>
            </a:br>
            <a:r>
              <a:rPr lang="ru-RU" b="1" dirty="0"/>
              <a:t>Из камня его гимнастерка, из камня его сапоги.</a:t>
            </a:r>
            <a:br>
              <a:rPr lang="ru-RU" b="1" dirty="0"/>
            </a:br>
            <a:r>
              <a:rPr lang="ru-RU" b="1" dirty="0"/>
              <a:t>Немало под страшною ношей, под страшною ношей,</a:t>
            </a:r>
            <a:br>
              <a:rPr lang="ru-RU" b="1" dirty="0"/>
            </a:br>
            <a:r>
              <a:rPr lang="ru-RU" b="1" dirty="0"/>
              <a:t>Немало под страшною ношей, легло безымянных парней.</a:t>
            </a:r>
            <a:br>
              <a:rPr lang="ru-RU" b="1" dirty="0"/>
            </a:br>
            <a:r>
              <a:rPr lang="ru-RU" b="1" dirty="0"/>
              <a:t>Но то, что вот этот - Алеша, Алеша, Алеша,</a:t>
            </a:r>
            <a:br>
              <a:rPr lang="ru-RU" b="1" dirty="0"/>
            </a:br>
            <a:r>
              <a:rPr lang="ru-RU" b="1" dirty="0"/>
              <a:t>Но то, что вот этот - Алеша, известно Болгарии всей.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71773" y="1537527"/>
            <a:ext cx="275427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Константин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Ваншенкин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«Алёша»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45274" y="3706064"/>
            <a:ext cx="278077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Прослушать песню:</a:t>
            </a:r>
          </a:p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vk.com/video-228719543_456239234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748" y="251683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945771" y="5304490"/>
            <a:ext cx="3076173" cy="954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818" y="246945"/>
            <a:ext cx="422484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 долинам, покоем объятым, покоем объятым,</a:t>
            </a:r>
            <a:br>
              <a:rPr lang="ru-RU" b="1" dirty="0"/>
            </a:br>
            <a:r>
              <a:rPr lang="ru-RU" b="1" dirty="0"/>
              <a:t>К долинам покоем объятым ему не сойти с высоты.</a:t>
            </a:r>
            <a:br>
              <a:rPr lang="ru-RU" b="1" dirty="0"/>
            </a:br>
            <a:r>
              <a:rPr lang="ru-RU" b="1" dirty="0"/>
              <a:t>Цветов он не дарит девчатам, девчатам, девчатам,</a:t>
            </a:r>
            <a:br>
              <a:rPr lang="ru-RU" b="1" dirty="0"/>
            </a:br>
            <a:r>
              <a:rPr lang="ru-RU" b="1" dirty="0"/>
              <a:t>Цветов он не дарит девчатам - они ему дарят цветы.</a:t>
            </a:r>
          </a:p>
          <a:p>
            <a:r>
              <a:rPr lang="ru-RU" b="1" dirty="0"/>
              <a:t>Привычный, как солнце и ветер, как солнце и ветер,</a:t>
            </a:r>
            <a:br>
              <a:rPr lang="ru-RU" b="1" dirty="0"/>
            </a:br>
            <a:r>
              <a:rPr lang="ru-RU" b="1" dirty="0"/>
              <a:t>Привычный, как солнце и ветер, как в небе вечернем звезда,</a:t>
            </a:r>
            <a:br>
              <a:rPr lang="ru-RU" b="1" dirty="0"/>
            </a:br>
            <a:r>
              <a:rPr lang="ru-RU" b="1" dirty="0"/>
              <a:t>Стоит он над городом этим, над городом этим,</a:t>
            </a:r>
            <a:br>
              <a:rPr lang="ru-RU" b="1" dirty="0"/>
            </a:br>
            <a:r>
              <a:rPr lang="ru-RU" b="1" dirty="0"/>
              <a:t>Стоит он над городом этим - вот так и стоял он всегда.</a:t>
            </a:r>
          </a:p>
          <a:p>
            <a:r>
              <a:rPr lang="ru-RU" b="1" dirty="0"/>
              <a:t>Белеет ли в поле пороша, пороша, пороша,</a:t>
            </a:r>
            <a:br>
              <a:rPr lang="ru-RU" b="1" dirty="0"/>
            </a:br>
            <a:r>
              <a:rPr lang="ru-RU" b="1" dirty="0"/>
              <a:t>Белеет ли в поле пороша иль гулкие ливни шумят</a:t>
            </a:r>
            <a:br>
              <a:rPr lang="ru-RU" b="1" dirty="0"/>
            </a:br>
            <a:r>
              <a:rPr lang="ru-RU" b="1" dirty="0"/>
              <a:t>Стоит над горою Алеша, Алеша, Алеша,</a:t>
            </a:r>
            <a:br>
              <a:rPr lang="ru-RU" b="1" dirty="0"/>
            </a:br>
            <a:r>
              <a:rPr lang="ru-RU" b="1" dirty="0"/>
              <a:t>Стоит над горою Алеша - в Болгарии русский солдат.</a:t>
            </a:r>
          </a:p>
        </p:txBody>
      </p:sp>
    </p:spTree>
    <p:extLst>
      <p:ext uri="{BB962C8B-B14F-4D97-AF65-F5344CB8AC3E}">
        <p14:creationId xmlns:p14="http://schemas.microsoft.com/office/powerpoint/2010/main" val="242122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759" y="883861"/>
            <a:ext cx="6062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Ваншенкин, Константин Яковлевич.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Я люблю тебя, жизнь... / Константин Ваншенкин. - Москва 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Эксмо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2013. - 350, [1] с. ; 14 см. - (Народная поэзия). - ISBN 978-5-699-68171-6. – Текст : непосредственный.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326" y="2709277"/>
            <a:ext cx="62755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Ваншенкин - поэт-фронтовик, гвардии-сержант, десантник, пронзительная фронтовая лирика которого проникнута подлинными переживаниями солдата, автор знаменитых песен "Я люблю тебя, жизнь", "Алеша", "Вальс расставания". Творческий путь Ваншенкина - "путь сложнейшего и разнообразнейшего развития", "избегавший участия в громогласных литературно-политических дискуссиях", по слову Е. Евтушенко. Стихотворения К. Ваншенкина отличаются изысканной простотой, точностью выразительных средств, искренностью, неподдельностью описываемого. Перед вами первое посмертное издание поэта, чьи строки мы с детства знаем наизусть.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1939" y="2635058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29" y="575448"/>
            <a:ext cx="4318120" cy="598744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85380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27" y="425885"/>
            <a:ext cx="62410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Булат Шалвович Окуджава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(9 мая 1924, Москва, СССР — 12 июня 1997,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Кламар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Франция) — советский и российский поэт, прозаик, сценарист, певец, бард, композитор. 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1942 году, во время Великой Отечественной войны, Окуджава добровольно ушёл на фронт, несмотря на юный возраст. Он воевал в составе пехотных частей на Северо-Кавказском фронте. Эти годы оказали огромное влияние на его мировоззрение и творчество.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войны Окуджава вернулся к учёбе и закончил университет. В 1950-х годах он начал работать учителем, но уже вскоре занялся литературной и музыкальной деятельностью. Его первые стихи и песни были написаны именно в этот период.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1956 году Окуджава переехал в Москву, где начал активно писать песни и стихи. Он стал одним из основоположников жанра авторской песни, а его работы быстро завоевали популярность среди слушателей.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1960-х годах Окуджава стал широко известен благодаря своим песням на стихи, которые он исполнял под гитару. Среди самых известных его песен — «Песенка о Арбате», «До свидания, мальчики», «Нам нужна одна победа».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r="20137"/>
          <a:stretch/>
        </p:blipFill>
        <p:spPr>
          <a:xfrm>
            <a:off x="7576680" y="1128896"/>
            <a:ext cx="4394698" cy="469940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7382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6638" y="170414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0494" y="1491360"/>
            <a:ext cx="4447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Здесь птицы не поют, деревья не растут.</a:t>
            </a:r>
            <a:br>
              <a:rPr lang="ru-RU" b="1" dirty="0"/>
            </a:br>
            <a:r>
              <a:rPr lang="ru-RU" b="1" dirty="0"/>
              <a:t>И только мы, плечом к плечу, врастаем в землю тут.</a:t>
            </a:r>
            <a:br>
              <a:rPr lang="ru-RU" b="1" dirty="0"/>
            </a:br>
            <a:r>
              <a:rPr lang="ru-RU" b="1" dirty="0"/>
              <a:t>Горит и кружится планета, над нашей Родиною дым.</a:t>
            </a:r>
            <a:br>
              <a:rPr lang="ru-RU" b="1" dirty="0"/>
            </a:br>
            <a:r>
              <a:rPr lang="ru-RU" b="1" dirty="0"/>
              <a:t>И значит нам нужна одна победа,</a:t>
            </a:r>
            <a:br>
              <a:rPr lang="ru-RU" b="1" dirty="0"/>
            </a:br>
            <a:r>
              <a:rPr lang="ru-RU" b="1" dirty="0"/>
              <a:t>Одна на всех — мы за ценой не постоим.</a:t>
            </a:r>
            <a:br>
              <a:rPr lang="ru-RU" b="1" dirty="0"/>
            </a:br>
            <a:r>
              <a:rPr lang="ru-RU" b="1" dirty="0"/>
              <a:t>Одна на всех — мы за ценой не постоим.</a:t>
            </a:r>
          </a:p>
          <a:p>
            <a:endParaRPr lang="ru-RU" b="1" dirty="0"/>
          </a:p>
          <a:p>
            <a:r>
              <a:rPr lang="ru-RU" b="1" dirty="0"/>
              <a:t>Нас ждет огонь смертельный, но все-ж бессилен он</a:t>
            </a:r>
            <a:br>
              <a:rPr lang="ru-RU" b="1" dirty="0"/>
            </a:br>
            <a:r>
              <a:rPr lang="ru-RU" b="1" dirty="0"/>
              <a:t>Сомненья прочь, уходит в ночь отдельный</a:t>
            </a:r>
            <a:br>
              <a:rPr lang="ru-RU" b="1" dirty="0"/>
            </a:br>
            <a:r>
              <a:rPr lang="ru-RU" b="1" dirty="0"/>
              <a:t>Десятый наш, десантный батальон.</a:t>
            </a:r>
            <a:br>
              <a:rPr lang="ru-RU" b="1" dirty="0"/>
            </a:br>
            <a:r>
              <a:rPr lang="ru-RU" b="1" dirty="0"/>
              <a:t>Десятый наш, десантный батальон.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15310" y="998460"/>
            <a:ext cx="341074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Булат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Окуджава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«Нам нужна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одна победа»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2305" y="3793614"/>
            <a:ext cx="278077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Прослушать песню:</a:t>
            </a:r>
          </a:p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vk.com/video-227712684_456239436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199" y="252921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692199" y="5319007"/>
            <a:ext cx="3076173" cy="954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7460" y="1443906"/>
            <a:ext cx="42248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Едва огонь угас, звучит другой приказ,</a:t>
            </a:r>
            <a:br>
              <a:rPr lang="ru-RU" b="1" dirty="0"/>
            </a:br>
            <a:r>
              <a:rPr lang="ru-RU" b="1" dirty="0"/>
              <a:t>И почтальон сойдет с ума, разыскивая нас.</a:t>
            </a:r>
            <a:br>
              <a:rPr lang="ru-RU" b="1" dirty="0"/>
            </a:br>
            <a:r>
              <a:rPr lang="ru-RU" b="1" dirty="0"/>
              <a:t>Взлетает красная ракета, бьет пулемет, неутомим.</a:t>
            </a:r>
            <a:br>
              <a:rPr lang="ru-RU" b="1" dirty="0"/>
            </a:br>
            <a:r>
              <a:rPr lang="ru-RU" b="1" dirty="0"/>
              <a:t>Так значит, нам нужна одна победа.</a:t>
            </a:r>
            <a:br>
              <a:rPr lang="ru-RU" b="1" dirty="0"/>
            </a:br>
            <a:r>
              <a:rPr lang="ru-RU" b="1" dirty="0"/>
              <a:t>Одна на всех — мы за ценой не постоим.</a:t>
            </a:r>
          </a:p>
          <a:p>
            <a:r>
              <a:rPr lang="ru-RU" b="1" dirty="0"/>
              <a:t>От Курска и Орла война нас довела</a:t>
            </a:r>
            <a:br>
              <a:rPr lang="ru-RU" b="1" dirty="0"/>
            </a:br>
            <a:r>
              <a:rPr lang="ru-RU" b="1" dirty="0"/>
              <a:t>До самых вражеских ворот, такие, брат, дела.</a:t>
            </a:r>
            <a:br>
              <a:rPr lang="ru-RU" b="1" dirty="0"/>
            </a:br>
            <a:r>
              <a:rPr lang="ru-RU" b="1" dirty="0"/>
              <a:t>Когда-нибудь мы вспомним это,</a:t>
            </a:r>
            <a:br>
              <a:rPr lang="ru-RU" b="1" dirty="0"/>
            </a:br>
            <a:r>
              <a:rPr lang="ru-RU" b="1" dirty="0"/>
              <a:t>И не поверится самим.</a:t>
            </a:r>
            <a:br>
              <a:rPr lang="ru-RU" b="1" dirty="0"/>
            </a:br>
            <a:r>
              <a:rPr lang="ru-RU" b="1" dirty="0"/>
              <a:t>А нынче нам нужна одна победа.</a:t>
            </a:r>
            <a:br>
              <a:rPr lang="ru-RU" b="1" dirty="0"/>
            </a:br>
            <a:r>
              <a:rPr lang="ru-RU" b="1" dirty="0"/>
              <a:t>Одна на всех — мы за ценой не постоим.</a:t>
            </a:r>
          </a:p>
        </p:txBody>
      </p:sp>
    </p:spTree>
    <p:extLst>
      <p:ext uri="{BB962C8B-B14F-4D97-AF65-F5344CB8AC3E}">
        <p14:creationId xmlns:p14="http://schemas.microsoft.com/office/powerpoint/2010/main" val="547982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326" y="1064963"/>
            <a:ext cx="6062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Окуджава, Булат Шалвович.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Стихотворения / 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Ш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Окуджава ; Примечания 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Сажина. - Санкт-Петербург : Академический проект, 2001. - 710 с. : ил. - (Новая библиотека поэта). - ISBN 5-7331-0224-1. – Текст : непосредственный.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855" y="2944818"/>
            <a:ext cx="6275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томе сделана попытка представить поэтическое творчество Окуджавы с максимально возможной полнотой. Хронологический порядок позволяет отчетливо проследить эволюцию поэта в меняющейся исторической обстановке. Примечания и вступительная статья помогают разобраться в особенностях поэтики `поэта с гитарой`, разрушить привычные стереотипы восприятия, раскрывают скрытые или ставшие уже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непонятными реалии.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1939" y="2635058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23" y="689517"/>
            <a:ext cx="3693946" cy="587337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60219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0663" y="738003"/>
            <a:ext cx="10350674" cy="538199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859512"/>
            <a:ext cx="10058400" cy="676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1578" y="2028783"/>
            <a:ext cx="9068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Стихотворный фронт: Сборники о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величии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и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страданиях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Герои пера: Портреты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поэтов-фронтовиков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Слово и музыка: Поэты-фронтовики на страницах песен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9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133" y="662444"/>
            <a:ext cx="62410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Константин Михайлович Симонов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(1915–1979) — советский поэт, драматург, прозаик, сценарист, журналист, военный корреспондент.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1938 году Константин Симонов закончил Литературный институт имени А. М. Горького. К этому времени он уже подготовил несколько больших произведений — в 1936 в журналах «Молодая гвардия» и «Октябрь» были напечатаны первые стихи Симонова.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началом войны призван в армию, работал в газете «Боевое знамя». В 1942 году ему было присвоено звание старшего батальонного комиссара, в 1943 году — звание подполковника, а после войны — полковника.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годы войны написал пьесы «Русские люди», «Жди меня», «Так и будет», повесть «Дни и ночи», две книги стихов «С тобой и без тебя» и «Война».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войны в биографии Константина Симонова наступил период командировок: он ездил в США, Японию, Китай, два года жил в Ташкенте. Работал главным редактором «Литературной газеты», журнала «Новый мир», входил в состав Союза писателей.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94" y="839243"/>
            <a:ext cx="4314287" cy="546761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26058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6597" y="120310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04009" y="1577623"/>
            <a:ext cx="3030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Жди меня, и я вернусь.</a:t>
            </a:r>
            <a:br>
              <a:rPr lang="ru-RU" b="1" dirty="0"/>
            </a:br>
            <a:r>
              <a:rPr lang="ru-RU" b="1" dirty="0"/>
              <a:t>Только очень жди,</a:t>
            </a:r>
            <a:br>
              <a:rPr lang="ru-RU" b="1" dirty="0"/>
            </a:br>
            <a:r>
              <a:rPr lang="ru-RU" b="1" dirty="0"/>
              <a:t>Жди, когда наводят грусть</a:t>
            </a:r>
            <a:br>
              <a:rPr lang="ru-RU" b="1" dirty="0"/>
            </a:br>
            <a:r>
              <a:rPr lang="ru-RU" b="1" dirty="0"/>
              <a:t>Желтые дожди,</a:t>
            </a:r>
            <a:br>
              <a:rPr lang="ru-RU" b="1" dirty="0"/>
            </a:br>
            <a:r>
              <a:rPr lang="ru-RU" b="1" dirty="0"/>
              <a:t>Жди, когда снега метут,</a:t>
            </a:r>
            <a:br>
              <a:rPr lang="ru-RU" b="1" dirty="0"/>
            </a:br>
            <a:r>
              <a:rPr lang="ru-RU" b="1" dirty="0"/>
              <a:t>Жди, когда жара,</a:t>
            </a:r>
            <a:br>
              <a:rPr lang="ru-RU" b="1" dirty="0"/>
            </a:br>
            <a:r>
              <a:rPr lang="ru-RU" b="1" dirty="0"/>
              <a:t>Жди, когда других не ждут,</a:t>
            </a:r>
            <a:br>
              <a:rPr lang="ru-RU" b="1" dirty="0"/>
            </a:br>
            <a:r>
              <a:rPr lang="ru-RU" b="1" dirty="0"/>
              <a:t>Позабыв вчера.</a:t>
            </a:r>
            <a:br>
              <a:rPr lang="ru-RU" b="1" dirty="0"/>
            </a:br>
            <a:r>
              <a:rPr lang="ru-RU" b="1" dirty="0"/>
              <a:t>Жди, когда из дальних мест</a:t>
            </a:r>
            <a:br>
              <a:rPr lang="ru-RU" b="1" dirty="0"/>
            </a:br>
            <a:r>
              <a:rPr lang="ru-RU" b="1" dirty="0"/>
              <a:t>Писем не придет,</a:t>
            </a:r>
            <a:br>
              <a:rPr lang="ru-RU" b="1" dirty="0"/>
            </a:br>
            <a:r>
              <a:rPr lang="ru-RU" b="1" dirty="0"/>
              <a:t>Жди, когда уж надоест</a:t>
            </a:r>
            <a:br>
              <a:rPr lang="ru-RU" b="1" dirty="0"/>
            </a:br>
            <a:r>
              <a:rPr lang="ru-RU" b="1" dirty="0"/>
              <a:t>Всем, кто вместе ждет.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1986" y="1093924"/>
            <a:ext cx="337297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Константин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Симонов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«Жди меня, 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я вернусь…»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42550" y="4664256"/>
            <a:ext cx="278077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Прослушать песню:</a:t>
            </a:r>
          </a:p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vk.com/video440083018_456239719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788" y="401228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681788" y="5619714"/>
            <a:ext cx="3076173" cy="9540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93580" y="1577623"/>
            <a:ext cx="3030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Жди меня, и я вернусь,</a:t>
            </a:r>
            <a:br>
              <a:rPr lang="ru-RU" b="1" dirty="0"/>
            </a:br>
            <a:r>
              <a:rPr lang="ru-RU" b="1" dirty="0"/>
              <a:t>Не желай добра</a:t>
            </a:r>
            <a:br>
              <a:rPr lang="ru-RU" b="1" dirty="0"/>
            </a:br>
            <a:r>
              <a:rPr lang="ru-RU" b="1" dirty="0"/>
              <a:t>Всем, кто знает наизусть,</a:t>
            </a:r>
            <a:br>
              <a:rPr lang="ru-RU" b="1" dirty="0"/>
            </a:br>
            <a:r>
              <a:rPr lang="ru-RU" b="1" dirty="0"/>
              <a:t>Что забыть пора.</a:t>
            </a:r>
            <a:br>
              <a:rPr lang="ru-RU" b="1" dirty="0"/>
            </a:br>
            <a:r>
              <a:rPr lang="ru-RU" b="1" dirty="0"/>
              <a:t>Пусть поверят сын и мать</a:t>
            </a:r>
            <a:br>
              <a:rPr lang="ru-RU" b="1" dirty="0"/>
            </a:br>
            <a:r>
              <a:rPr lang="ru-RU" b="1" dirty="0"/>
              <a:t>В то, что нет меня,</a:t>
            </a:r>
            <a:br>
              <a:rPr lang="ru-RU" b="1" dirty="0"/>
            </a:br>
            <a:r>
              <a:rPr lang="ru-RU" b="1" dirty="0"/>
              <a:t>Пусть друзья устанут ждать,</a:t>
            </a:r>
            <a:br>
              <a:rPr lang="ru-RU" b="1" dirty="0"/>
            </a:br>
            <a:r>
              <a:rPr lang="ru-RU" b="1" dirty="0"/>
              <a:t>Сядут у огня,</a:t>
            </a:r>
            <a:br>
              <a:rPr lang="ru-RU" b="1" dirty="0"/>
            </a:br>
            <a:r>
              <a:rPr lang="ru-RU" b="1" dirty="0"/>
              <a:t>Выпьют горькое вино</a:t>
            </a:r>
            <a:br>
              <a:rPr lang="ru-RU" b="1" dirty="0"/>
            </a:br>
            <a:r>
              <a:rPr lang="ru-RU" b="1" dirty="0"/>
              <a:t>На помин души…</a:t>
            </a:r>
            <a:br>
              <a:rPr lang="ru-RU" b="1" dirty="0"/>
            </a:br>
            <a:r>
              <a:rPr lang="ru-RU" b="1" dirty="0"/>
              <a:t>Жди. И с ними заодно</a:t>
            </a:r>
            <a:br>
              <a:rPr lang="ru-RU" b="1" dirty="0"/>
            </a:br>
            <a:r>
              <a:rPr lang="ru-RU" b="1" dirty="0"/>
              <a:t>Выпить не спеши.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3151" y="1590595"/>
            <a:ext cx="3030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Жди меня, и я вернусь,</a:t>
            </a:r>
            <a:br>
              <a:rPr lang="ru-RU" b="1" dirty="0"/>
            </a:br>
            <a:r>
              <a:rPr lang="ru-RU" b="1" dirty="0"/>
              <a:t>Всем смертям назло.</a:t>
            </a:r>
            <a:br>
              <a:rPr lang="ru-RU" b="1" dirty="0"/>
            </a:br>
            <a:r>
              <a:rPr lang="ru-RU" b="1" dirty="0"/>
              <a:t>Кто не ждал меня, тот пусть</a:t>
            </a:r>
            <a:br>
              <a:rPr lang="ru-RU" b="1" dirty="0"/>
            </a:br>
            <a:r>
              <a:rPr lang="ru-RU" b="1" dirty="0"/>
              <a:t>Скажет: — Повезло.</a:t>
            </a:r>
            <a:br>
              <a:rPr lang="ru-RU" b="1" dirty="0"/>
            </a:br>
            <a:r>
              <a:rPr lang="ru-RU" b="1" dirty="0"/>
              <a:t>Не понять, не ждавшим им,</a:t>
            </a:r>
            <a:br>
              <a:rPr lang="ru-RU" b="1" dirty="0"/>
            </a:br>
            <a:r>
              <a:rPr lang="ru-RU" b="1" dirty="0"/>
              <a:t>Как среди огня</a:t>
            </a:r>
            <a:br>
              <a:rPr lang="ru-RU" b="1" dirty="0"/>
            </a:br>
            <a:r>
              <a:rPr lang="ru-RU" b="1" dirty="0"/>
              <a:t>Ожиданием своим</a:t>
            </a:r>
            <a:br>
              <a:rPr lang="ru-RU" b="1" dirty="0"/>
            </a:br>
            <a:r>
              <a:rPr lang="ru-RU" b="1" dirty="0"/>
              <a:t>Ты спасла меня.</a:t>
            </a:r>
            <a:br>
              <a:rPr lang="ru-RU" b="1" dirty="0"/>
            </a:br>
            <a:r>
              <a:rPr lang="ru-RU" b="1" dirty="0"/>
              <a:t>Как я выжил, будем знать</a:t>
            </a:r>
            <a:br>
              <a:rPr lang="ru-RU" b="1" dirty="0"/>
            </a:br>
            <a:r>
              <a:rPr lang="ru-RU" b="1" dirty="0"/>
              <a:t>Только мы с тобой, —</a:t>
            </a:r>
            <a:br>
              <a:rPr lang="ru-RU" b="1" dirty="0"/>
            </a:br>
            <a:r>
              <a:rPr lang="ru-RU" b="1" dirty="0"/>
              <a:t>Просто ты умела ждать,</a:t>
            </a:r>
            <a:br>
              <a:rPr lang="ru-RU" b="1" dirty="0"/>
            </a:br>
            <a:r>
              <a:rPr lang="ru-RU" b="1" dirty="0"/>
              <a:t>Как никто другой.</a:t>
            </a:r>
          </a:p>
        </p:txBody>
      </p:sp>
    </p:spTree>
    <p:extLst>
      <p:ext uri="{BB962C8B-B14F-4D97-AF65-F5344CB8AC3E}">
        <p14:creationId xmlns:p14="http://schemas.microsoft.com/office/powerpoint/2010/main" val="1103242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80093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326" y="1064963"/>
            <a:ext cx="6062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Симонов, Константин Михайлович.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Стихи о войне / Константин Симонов ; [составитель и автор предисловия А. Симонов]. - Москва 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Эксмо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2011. - 333 с. - (Стихи о войне). - ISBN 978-5-699-41394-2. – Текст : непосредственный.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326" y="2542291"/>
            <a:ext cx="62755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"От Москвы до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Бреста</a:t>
            </a:r>
          </a:p>
          <a:p>
            <a:pPr indent="457200"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места,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 ни скитались мы в пыли..."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Эти слова о военных корреспондентах в полной мере относятся и к их автору. "Военная тема", ставшая жизнью и судьбой Константина Симонова, вошла в его лирику не грохотом артиллерии, а пронзительной мелодией, мужественной и нежной. Его стихи о любви и верности, о доблести и трусости, о дружбе и предательстве - солдаты передавали друг другу, переписывали. Они помогали выжить.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"...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я выжил, будем знать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с тобой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1939" y="2542291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6" y="735155"/>
            <a:ext cx="3766005" cy="566802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5981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7890" y="196193"/>
            <a:ext cx="6914367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93" y="-246860"/>
            <a:ext cx="2856964" cy="88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978593" y="6135147"/>
            <a:ext cx="3076173" cy="954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27" y="502836"/>
            <a:ext cx="624109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Александрович Сурков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(1 (13) октября 1899 — 14 июня 1983) — русский советский поэт и литературный критик, общественный деятель; педагог, журналист, военный корреспондент.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Родился в крестьянской семье в Ярославской губернии. В 12 лет пошёл работать в Санкт-Петербурге. Первые стихи опубликовал в 1918 году в петроградской «Красной газете» под псевдонимом А.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Гутуевский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1930 году Сурков выпустил свой первый сборник стихов «Запев». Автор текстов популярных песен: «Конармейская», «Чапаевская», «То не тучи, грозовые облака», «Рано-раненько», «Сирень цветёт», «Песня смелых».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годы Великой Отечественной войны был военным корреспондентом фронтовой газеты «Красноармейская правда», спецкором газеты «Красная звезда», работал в газете «Боевой натиск». Участвовал в обороне Москвы, воевал в Белоруссии.</a:t>
            </a:r>
          </a:p>
          <a:p>
            <a:pPr indent="457200"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1945–1953 годах ответственный редактор журнала «Огонёк». С 1962 года главный редактор «Краткой литературной энциклопедии».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21" y="590749"/>
            <a:ext cx="4254661" cy="577570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31725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2180" y="129422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5855" y="1269333"/>
            <a:ext cx="30309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Бьётся в тесной печурке огонь,</a:t>
            </a:r>
            <a:br>
              <a:rPr lang="ru-RU" b="1" dirty="0"/>
            </a:br>
            <a:r>
              <a:rPr lang="ru-RU" b="1" dirty="0"/>
              <a:t>на поленьях смола, как слеза,</a:t>
            </a:r>
            <a:br>
              <a:rPr lang="ru-RU" b="1" dirty="0"/>
            </a:br>
            <a:r>
              <a:rPr lang="ru-RU" b="1" dirty="0"/>
              <a:t>и поёт мне в землянке гармонь</a:t>
            </a:r>
            <a:br>
              <a:rPr lang="ru-RU" b="1" dirty="0"/>
            </a:br>
            <a:r>
              <a:rPr lang="ru-RU" b="1" dirty="0"/>
              <a:t>про улыбку твою и глаза.</a:t>
            </a:r>
          </a:p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Про тебя мне шептали кусты</a:t>
            </a:r>
            <a:br>
              <a:rPr lang="ru-RU" b="1" dirty="0"/>
            </a:br>
            <a:r>
              <a:rPr lang="ru-RU" b="1" dirty="0"/>
              <a:t>в белоснежных полях под Москвой.</a:t>
            </a:r>
            <a:br>
              <a:rPr lang="ru-RU" b="1" dirty="0"/>
            </a:br>
            <a:r>
              <a:rPr lang="ru-RU" b="1" dirty="0"/>
              <a:t>Я хочу, чтобы слышала ты,</a:t>
            </a:r>
            <a:br>
              <a:rPr lang="ru-RU" b="1" dirty="0"/>
            </a:br>
            <a:r>
              <a:rPr lang="ru-RU" b="1" dirty="0"/>
              <a:t>как тоскует мой голос живой.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79819" y="1633415"/>
            <a:ext cx="32859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Алексей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Сурков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«В землянке»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3892" y="3874201"/>
            <a:ext cx="278077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Прослушать песню:</a:t>
            </a:r>
          </a:p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vkvideo.ru/video33038036_456253649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892" y="225576"/>
            <a:ext cx="2856964" cy="88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303892" y="5740143"/>
            <a:ext cx="3076173" cy="9540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2365" y="1286020"/>
            <a:ext cx="28490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Ты сейчас далеко-далеко.</a:t>
            </a:r>
            <a:br>
              <a:rPr lang="ru-RU" b="1" dirty="0" smtClean="0"/>
            </a:br>
            <a:r>
              <a:rPr lang="ru-RU" b="1" dirty="0" smtClean="0"/>
              <a:t>Между нами снега и снега.</a:t>
            </a:r>
            <a:br>
              <a:rPr lang="ru-RU" b="1" dirty="0" smtClean="0"/>
            </a:br>
            <a:r>
              <a:rPr lang="ru-RU" b="1" dirty="0" smtClean="0"/>
              <a:t>До тебя мне дойти нелегко,</a:t>
            </a:r>
            <a:br>
              <a:rPr lang="ru-RU" b="1" dirty="0" smtClean="0"/>
            </a:br>
            <a:r>
              <a:rPr lang="ru-RU" b="1" dirty="0" smtClean="0"/>
              <a:t>а до смерти - четыре шага.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Пой, гармоника, вьюге назло,</a:t>
            </a:r>
            <a:br>
              <a:rPr lang="ru-RU" b="1" dirty="0" smtClean="0"/>
            </a:br>
            <a:r>
              <a:rPr lang="ru-RU" b="1" dirty="0" smtClean="0"/>
              <a:t>заплутавшее счастье зови.</a:t>
            </a:r>
            <a:br>
              <a:rPr lang="ru-RU" b="1" dirty="0" smtClean="0"/>
            </a:br>
            <a:r>
              <a:rPr lang="ru-RU" b="1" dirty="0" smtClean="0"/>
              <a:t>Мне в холодной землянке тепло</a:t>
            </a:r>
            <a:br>
              <a:rPr lang="ru-RU" b="1" dirty="0" smtClean="0"/>
            </a:br>
            <a:r>
              <a:rPr lang="ru-RU" b="1" dirty="0" smtClean="0"/>
              <a:t>от моей негасимой любви.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7887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239042" y="567567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326" y="1064963"/>
            <a:ext cx="6062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Сурков, Алексей Александрович. 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Я пою победу : военная лирика, 1943-1945 / Алексей Сурков. - Москва : Советский писатель, 1946. - 86 с. – Текст : непосредственный.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327" y="2754807"/>
            <a:ext cx="6275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Вашему вниманию сборник стихотворений Алексея Суркова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ПОЮ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ПОБЕДУ».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своих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Сурков сумел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проникновенно выразить общенародные чувства гнева, ненависти, горя, порыв к победе и солдатскую тоску по дому.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герой всех его стихов о войне — простой солдат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героизм которого лишён позы и поэтому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надёжен.</a:t>
            </a:r>
          </a:p>
          <a:p>
            <a:pPr indent="457200"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разделы: «Дорога к победе», «Святыня смелых», «Сталинские солдаты», «Солдатское сердце».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1939" y="2265292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54" y="743462"/>
            <a:ext cx="4233745" cy="5793038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26039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2180" y="129422"/>
            <a:ext cx="11749414" cy="656481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20848" y="277293"/>
            <a:ext cx="5812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учреждение культуры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«Тульская библиотечная система»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Центральная городская библиотека им. Л. Н. Толстого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303" y="1105016"/>
            <a:ext cx="4743165" cy="1471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571" y="2670157"/>
            <a:ext cx="9206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Подбор материала, монтаж,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дизайн, библиографическое описание рекомендуемой литературы:</a:t>
            </a: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Библиограф отдела информационных и справочных услуг ЦГБ им. Л. Н. Толстого</a:t>
            </a:r>
          </a:p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Савостьянова К. А.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55303" y="5259029"/>
            <a:ext cx="4743165" cy="14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88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0663" y="738003"/>
            <a:ext cx="10350674" cy="538199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07293" y="921175"/>
            <a:ext cx="99774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Стихотворный 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фронт: </a:t>
            </a:r>
            <a:endParaRPr lang="ru-RU" sz="6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581D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Сборники 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о величии и </a:t>
            </a: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81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страданиях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581D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417" y="0"/>
            <a:ext cx="4743165" cy="1471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24418" y="5386879"/>
            <a:ext cx="4743165" cy="1471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0234" y="2692362"/>
            <a:ext cx="6751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каждого поэта есть провинция.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ему ошибки и грехи,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мелкие обиды и провинности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прощает за правдивые стихи.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 меня есть тоже неизменная,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карту не внесенная, одна,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суровая моя и откровенная,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далекая провинция —</a:t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(С. Гудзенко)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442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82461" y="780809"/>
            <a:ext cx="9010388" cy="5381995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9027"/>
            <a:ext cx="10058400" cy="311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0104" y="4634305"/>
            <a:ext cx="10058400" cy="3119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9244" y="1152395"/>
            <a:ext cx="84049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Monotype Corsiva" panose="03010101010201010101" pitchFamily="66" charset="0"/>
              </a:rPr>
              <a:t>С первых дней войны советские писатели и поэты вместе со всем народом встали на борьбу с фашистами. Их оружием были и винтовка, и пулемёт, и слово: стихи, рассказы, песни, строки военной корреспонденции. В первый же день войны А. Сурков обратился к стране со стихотворением «Присягаем победой». В ряды солдат Красной армии вступили уже многие известные поэты: А. Твардовский, К. Симонов, М. Светлов и другие. Поэты и писатели-воины мёрзли в окопах, ходили в атаку и писали, рассказывали о войне. Их произведения воскрешают напряженную атмосферу тех лет, солдатские костры, горечь отступления и радость первых побед.</a:t>
            </a:r>
          </a:p>
          <a:p>
            <a:pPr indent="457200" algn="just"/>
            <a:r>
              <a:rPr lang="ru-RU" sz="2400" dirty="0" smtClean="0">
                <a:latin typeface="Monotype Corsiva" panose="03010101010201010101" pitchFamily="66" charset="0"/>
              </a:rPr>
              <a:t>В этом разделе представлены сборники стихотворений, написанных поэтами-фронтовиками, которые передают дух времени.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4393">
            <a:off x="9833333" y="228876"/>
            <a:ext cx="1274749" cy="1669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0980">
            <a:off x="10784194" y="1589338"/>
            <a:ext cx="1288450" cy="1604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2705">
            <a:off x="9643863" y="2668126"/>
            <a:ext cx="1378210" cy="1896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96283">
            <a:off x="10374725" y="4398731"/>
            <a:ext cx="1418759" cy="172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4840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888" y="178908"/>
            <a:ext cx="4095846" cy="648419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827" y="1189973"/>
            <a:ext cx="6062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Строки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добытые в боях : поэзия военного поколения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составитель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Лазарев ;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Когана]. - Москва : Детская литература, 1973. - 301 с. 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ил. – Текст : непосредственный.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660" y="2614004"/>
            <a:ext cx="6275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входят стихи поэтов военного поколения, ушедших на фронт сразу же после окончания школы или со студенческой скамьи. Война в их биографии стала главным жизненным испытанием, а в творчестве этих поэтов была и остается главной темой. В сборнике даны краткие биографические справки о фронтовой судьбе каждого поэта (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Гудзенко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Наровчатова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Е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 Луконина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др.).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31939" y="2390302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176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827" y="1189973"/>
            <a:ext cx="6062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Антология военной поэзии. "Ты припомни, Россия, как все это было!." /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предисловие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Н. Красникова. - Москва : Вече, 2010. - 590 с. : ил. - ISBN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978-5-9533-5474-5. – Текст : непосредственный.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356" y="2450763"/>
            <a:ext cx="62755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Поэтическая антология "Ты припомни, Россия, как всё это было!.." - своего рода коллективная "Илиада" о Великой Отечественной войне, коллективный эпос. Здесь представлено творчество поколения фронтовиков, таких как А. Сурков, А. Тарковский, К. Симонов, А.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Твардовский, С. Гудзенко, А. Межиров, Н. Старшинов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других, а также тех, кто со своими военными стихами входил в литературу уже как бы третьим призывом, в 70-80-е годы, а также стихи поэтов, которых называют "детьми войны", к ним принадлежат Н. Рубцов, А. Прасолов, Ю. Кузнецов, С.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Куняев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Евтушенко, В. Пахомов, Л. Васильева, В. Высоцкий, Л. Смирнов, В. Соколов, А.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Передреев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Д. Сухарев, В. Костров.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8113" y="328842"/>
            <a:ext cx="4228052" cy="6135269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31939" y="2390302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24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827" y="973435"/>
            <a:ext cx="6062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Жди меня, и я вернусь... : военная лирика: 1941-1945-2005 / вступительная статься, составление и примечания С.Ф. Дмитренко. - Москва 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Олма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-Пресс, 2005. - 606 с. - (Победители). 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ISBN 5-224-04897-4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Текст : непосредственный.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326" y="2450763"/>
            <a:ext cx="62755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настоящей антологии лирики о Великой Отечественной войне широко представлено творчество русских поэтов разных поколений. Открывает книгу раздел стихотворений поэтов, павших на фронте. В разделе "Муза в солдатской шинели" собраны произведения поэтов-фронтовиков, а также многих мастеров, писавших о Войне, — от Анны Ахматовой и Бориса Пастернака до лириков русского зарубежья. Поэтам младших возрастов отдан раздел "Линия фронта прошла через детство". Завершают книгу стихотворения тех, кто родился после победного мая 1945 года. Издание сопровождено предисловием и биографическими справками об авторах.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54" y="275572"/>
            <a:ext cx="4122545" cy="640810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31939" y="2390302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8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1939" y="575448"/>
            <a:ext cx="6770318" cy="5987442"/>
          </a:xfrm>
          <a:prstGeom prst="roundRect">
            <a:avLst/>
          </a:prstGeom>
          <a:solidFill>
            <a:schemeClr val="lt1">
              <a:alpha val="5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15" y="-160113"/>
            <a:ext cx="4743165" cy="1471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45514" y="5700029"/>
            <a:ext cx="4743165" cy="1471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827" y="1189973"/>
            <a:ext cx="6062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Победа будет за нами! : стихи и рассказы о Великой Отечественной войне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составитель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 Е. Данкова. - Москва : Оникс, 2010. - 319 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: ил.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ISBN 978-5-488-02640-7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 : непосредственный.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356" y="2450763"/>
            <a:ext cx="62755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собраны стихотворения и рассказы о судьбе поколения, которому довелось пройти через огонь сражений. Произведения написаны в разное время - в дни войны, после победы и сегодня, сейчас. Многие авторы прежде чем стать писателями и поэтами, были солдатами и офицерами переднего края. Эта книга - своеобразное повествование о юности и детстве дедов и прадедов юных читателей. Она адресована тем, кто не имеет еще собственного жизненного опыта, чей характер только формируется.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74" y="534396"/>
            <a:ext cx="4626518" cy="602849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31939" y="2390302"/>
            <a:ext cx="677031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685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A3838"/>
      </a:hlink>
      <a:folHlink>
        <a:srgbClr val="3A3838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2050</Words>
  <Application>Microsoft Office PowerPoint</Application>
  <PresentationFormat>Широкоэкранный</PresentationFormat>
  <Paragraphs>199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МУК ТБС</dc:creator>
  <cp:lastModifiedBy>МУК ТБС</cp:lastModifiedBy>
  <cp:revision>68</cp:revision>
  <dcterms:created xsi:type="dcterms:W3CDTF">2025-03-23T10:38:27Z</dcterms:created>
  <dcterms:modified xsi:type="dcterms:W3CDTF">2025-03-27T07:42:40Z</dcterms:modified>
</cp:coreProperties>
</file>